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35"/>
  </p:notesMasterIdLst>
  <p:handoutMasterIdLst>
    <p:handoutMasterId r:id="rId36"/>
  </p:handoutMasterIdLst>
  <p:sldIdLst>
    <p:sldId id="409" r:id="rId9"/>
    <p:sldId id="445" r:id="rId10"/>
    <p:sldId id="443" r:id="rId11"/>
    <p:sldId id="449" r:id="rId12"/>
    <p:sldId id="444" r:id="rId13"/>
    <p:sldId id="446" r:id="rId14"/>
    <p:sldId id="447" r:id="rId15"/>
    <p:sldId id="448" r:id="rId16"/>
    <p:sldId id="450" r:id="rId17"/>
    <p:sldId id="349" r:id="rId18"/>
    <p:sldId id="410" r:id="rId19"/>
    <p:sldId id="411" r:id="rId20"/>
    <p:sldId id="442" r:id="rId21"/>
    <p:sldId id="438" r:id="rId22"/>
    <p:sldId id="440" r:id="rId23"/>
    <p:sldId id="439" r:id="rId24"/>
    <p:sldId id="441" r:id="rId25"/>
    <p:sldId id="413" r:id="rId26"/>
    <p:sldId id="414" r:id="rId27"/>
    <p:sldId id="437" r:id="rId28"/>
    <p:sldId id="415" r:id="rId29"/>
    <p:sldId id="416" r:id="rId30"/>
    <p:sldId id="417" r:id="rId31"/>
    <p:sldId id="436" r:id="rId32"/>
    <p:sldId id="420" r:id="rId33"/>
    <p:sldId id="421" r:id="rId34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445"/>
            <p14:sldId id="443"/>
            <p14:sldId id="449"/>
            <p14:sldId id="444"/>
            <p14:sldId id="446"/>
            <p14:sldId id="447"/>
            <p14:sldId id="448"/>
            <p14:sldId id="450"/>
            <p14:sldId id="349"/>
            <p14:sldId id="410"/>
            <p14:sldId id="411"/>
            <p14:sldId id="442"/>
            <p14:sldId id="438"/>
            <p14:sldId id="440"/>
            <p14:sldId id="439"/>
            <p14:sldId id="441"/>
            <p14:sldId id="413"/>
            <p14:sldId id="414"/>
            <p14:sldId id="437"/>
            <p14:sldId id="415"/>
            <p14:sldId id="416"/>
            <p14:sldId id="417"/>
            <p14:sldId id="436"/>
            <p14:sldId id="420"/>
            <p14:sldId id="421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4660"/>
  </p:normalViewPr>
  <p:slideViewPr>
    <p:cSldViewPr showGuides="1">
      <p:cViewPr varScale="1">
        <p:scale>
          <a:sx n="175" d="100"/>
          <a:sy n="175" d="100"/>
        </p:scale>
        <p:origin x="180" y="126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05/11/2020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05/11/2020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– 5 </a:t>
            </a:r>
            <a:r>
              <a:rPr lang="en-US" dirty="0" err="1" smtClean="0"/>
              <a:t>nov.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3.em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hyperlink" Target="http://image-net.org/challenges/LSVRC/2012/results.html" TargetMode="External"/><Relationship Id="rId4" Type="http://schemas.openxmlformats.org/officeDocument/2006/relationships/hyperlink" Target="https://cs231n.github.io/neural-networks-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jfif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jp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71.jp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16.jpeg"/><Relationship Id="rId7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jpg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375506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32444" y="3399842"/>
            <a:ext cx="8136000" cy="502556"/>
          </a:xfrm>
        </p:spPr>
        <p:txBody>
          <a:bodyPr/>
          <a:lstStyle/>
          <a:p>
            <a:r>
              <a:rPr lang="fr-FR" dirty="0" smtClean="0"/>
              <a:t>5 nov. 2020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3060141" y="1656197"/>
            <a:ext cx="3024336" cy="14686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LES solveurs de contraintes,</a:t>
            </a:r>
          </a:p>
          <a:p>
            <a:r>
              <a:rPr lang="fr-FR" sz="2000" dirty="0" smtClean="0"/>
              <a:t>Et comment gagner 1 MILLION ($)</a:t>
            </a:r>
          </a:p>
          <a:p>
            <a:r>
              <a:rPr lang="fr-FR" sz="1200" dirty="0" smtClean="0"/>
              <a:t>[1iere partie]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1203598"/>
            <a:ext cx="2154498" cy="14285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3" y="2140818"/>
            <a:ext cx="2352675" cy="194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43084" y="150888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Chiller" panose="04020404031007020602" pitchFamily="82" charset="0"/>
              </a:rPr>
              <a:t>P = NP ?</a:t>
            </a:r>
            <a:endParaRPr lang="fr-FR" sz="2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1656183" cy="576412"/>
          </a:xfrm>
        </p:spPr>
        <p:txBody>
          <a:bodyPr/>
          <a:lstStyle/>
          <a:p>
            <a:r>
              <a:rPr lang="fr-FR" dirty="0" smtClean="0"/>
              <a:t>Sudoku via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</a:t>
            </a:r>
            <a:r>
              <a:rPr lang="en-US" dirty="0" smtClean="0"/>
              <a:t>– 5 </a:t>
            </a:r>
            <a:r>
              <a:rPr lang="en-US" dirty="0" err="1" smtClean="0"/>
              <a:t>nov.</a:t>
            </a:r>
            <a:r>
              <a:rPr lang="en-US" dirty="0" smtClean="0"/>
              <a:t> 2020</a:t>
            </a:r>
            <a:r>
              <a:rPr lang="en-US" dirty="0"/>
              <a:t>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" y="1563638"/>
            <a:ext cx="2099714" cy="20997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765" y="321001"/>
            <a:ext cx="2507271" cy="44469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88" y="2613495"/>
            <a:ext cx="1481596" cy="14765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188" y="117976"/>
            <a:ext cx="4676775" cy="1714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049" y="4180584"/>
            <a:ext cx="4109455" cy="55140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133" y="321001"/>
            <a:ext cx="3813371" cy="22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H</a:t>
            </a:r>
            <a:r>
              <a:rPr lang="fr-FR" dirty="0" smtClean="0"/>
              <a:t>istoire de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95536" y="1023578"/>
            <a:ext cx="8748464" cy="3744416"/>
          </a:xfrm>
        </p:spPr>
        <p:txBody>
          <a:bodyPr/>
          <a:lstStyle/>
          <a:p>
            <a:r>
              <a:rPr lang="fr-FR" dirty="0" smtClean="0"/>
              <a:t>1929 : </a:t>
            </a:r>
            <a:r>
              <a:rPr lang="fr-FR" dirty="0" err="1"/>
              <a:t>Mojżesz</a:t>
            </a:r>
            <a:r>
              <a:rPr lang="fr-FR" dirty="0"/>
              <a:t> </a:t>
            </a:r>
            <a:r>
              <a:rPr lang="fr-FR" dirty="0" err="1" smtClean="0"/>
              <a:t>Presburger</a:t>
            </a:r>
            <a:r>
              <a:rPr lang="fr-FR" dirty="0" smtClean="0"/>
              <a:t> : </a:t>
            </a:r>
            <a:r>
              <a:rPr lang="fr-FR" dirty="0" err="1" smtClean="0"/>
              <a:t>algo</a:t>
            </a:r>
            <a:r>
              <a:rPr lang="fr-FR" dirty="0" smtClean="0"/>
              <a:t>. pour l’arithmétique entière SANS MULTIPLICATION</a:t>
            </a:r>
          </a:p>
          <a:p>
            <a:pPr lvl="1"/>
            <a:r>
              <a:rPr lang="fr-FR" dirty="0"/>
              <a:t>  ☺   </a:t>
            </a:r>
            <a:r>
              <a:rPr lang="fr-FR" dirty="0" smtClean="0">
                <a:sym typeface="Symbol" panose="05050102010706020507" pitchFamily="18" charset="2"/>
              </a:rPr>
              <a:t> </a:t>
            </a:r>
            <a:r>
              <a:rPr lang="fr-FR" dirty="0" err="1" smtClean="0">
                <a:sym typeface="Symbol" panose="05050102010706020507" pitchFamily="18" charset="2"/>
              </a:rPr>
              <a:t>x,y,z</a:t>
            </a:r>
            <a:r>
              <a:rPr lang="fr-FR" dirty="0" smtClean="0">
                <a:sym typeface="Symbol" panose="05050102010706020507" pitchFamily="18" charset="2"/>
              </a:rPr>
              <a:t> . </a:t>
            </a:r>
            <a:r>
              <a:rPr lang="fr-FR" dirty="0">
                <a:sym typeface="Symbol" panose="05050102010706020507" pitchFamily="18" charset="2"/>
              </a:rPr>
              <a:t>x</a:t>
            </a:r>
            <a:r>
              <a:rPr lang="fr-FR" dirty="0" smtClean="0">
                <a:sym typeface="Symbol" panose="05050102010706020507" pitchFamily="18" charset="2"/>
              </a:rPr>
              <a:t>+2*y &gt;= 5*z</a:t>
            </a:r>
          </a:p>
          <a:p>
            <a:pPr lvl="1"/>
            <a:r>
              <a:rPr lang="fr-FR" dirty="0"/>
              <a:t>  </a:t>
            </a:r>
            <a:r>
              <a:rPr lang="fr-FR" dirty="0" smtClean="0"/>
              <a:t>☹   </a:t>
            </a:r>
            <a:r>
              <a:rPr lang="fr-FR" dirty="0">
                <a:sym typeface="Symbol" panose="05050102010706020507" pitchFamily="18" charset="2"/>
              </a:rPr>
              <a:t> </a:t>
            </a:r>
            <a:r>
              <a:rPr lang="fr-FR" dirty="0" err="1">
                <a:sym typeface="Symbol" panose="05050102010706020507" pitchFamily="18" charset="2"/>
              </a:rPr>
              <a:t>x,y,z</a:t>
            </a:r>
            <a:r>
              <a:rPr lang="fr-FR" dirty="0">
                <a:sym typeface="Symbol" panose="05050102010706020507" pitchFamily="18" charset="2"/>
              </a:rPr>
              <a:t> . </a:t>
            </a:r>
            <a:r>
              <a:rPr lang="fr-FR" dirty="0" smtClean="0">
                <a:sym typeface="Symbol" panose="05050102010706020507" pitchFamily="18" charset="2"/>
              </a:rPr>
              <a:t>x &gt; 0   &amp;   y &gt; 0   &amp;   x*x*x + y*y*y = z*z*z</a:t>
            </a:r>
            <a:endParaRPr lang="fr-FR" dirty="0" smtClean="0"/>
          </a:p>
          <a:p>
            <a:r>
              <a:rPr lang="fr-FR" dirty="0" smtClean="0"/>
              <a:t>1931 : Alfred Tarski : </a:t>
            </a:r>
            <a:r>
              <a:rPr lang="fr-FR" dirty="0" err="1" smtClean="0"/>
              <a:t>algo</a:t>
            </a:r>
            <a:r>
              <a:rPr lang="fr-FR" dirty="0" smtClean="0"/>
              <a:t>. </a:t>
            </a:r>
            <a:r>
              <a:rPr lang="fr-FR" dirty="0"/>
              <a:t>p</a:t>
            </a:r>
            <a:r>
              <a:rPr lang="fr-FR" dirty="0" smtClean="0"/>
              <a:t>our l’arithmétique réelle</a:t>
            </a:r>
          </a:p>
          <a:p>
            <a:pPr lvl="1"/>
            <a:r>
              <a:rPr lang="fr-FR" dirty="0" smtClean="0"/>
              <a:t>  ☹   Ces 2 </a:t>
            </a:r>
            <a:r>
              <a:rPr lang="fr-FR" dirty="0" err="1" smtClean="0"/>
              <a:t>algos</a:t>
            </a:r>
            <a:r>
              <a:rPr lang="fr-FR" dirty="0" smtClean="0"/>
              <a:t> : complexité en DOUBLE EXPONENTIELLE (Fischer &amp; Rabin 74)</a:t>
            </a:r>
          </a:p>
          <a:p>
            <a:endParaRPr lang="fr-FR" dirty="0" smtClean="0"/>
          </a:p>
          <a:p>
            <a:r>
              <a:rPr lang="fr-FR" dirty="0" smtClean="0"/>
              <a:t>…</a:t>
            </a:r>
          </a:p>
          <a:p>
            <a:endParaRPr lang="fr-FR" dirty="0" smtClean="0"/>
          </a:p>
          <a:p>
            <a:r>
              <a:rPr lang="fr-FR" dirty="0" smtClean="0"/>
              <a:t>1979 : Greg Nelson &amp; Derek </a:t>
            </a:r>
            <a:r>
              <a:rPr lang="fr-FR" dirty="0" err="1" smtClean="0"/>
              <a:t>Oppen</a:t>
            </a:r>
            <a:r>
              <a:rPr lang="fr-FR" dirty="0" smtClean="0"/>
              <a:t> : comment combiner ces </a:t>
            </a:r>
            <a:r>
              <a:rPr lang="fr-FR" dirty="0" err="1" smtClean="0"/>
              <a:t>algos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1984 : Robert </a:t>
            </a:r>
            <a:r>
              <a:rPr lang="fr-FR" dirty="0" err="1" smtClean="0"/>
              <a:t>Shostak</a:t>
            </a:r>
            <a:r>
              <a:rPr lang="fr-FR" dirty="0" smtClean="0"/>
              <a:t> : idem (en plus simple)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1992 : 1</a:t>
            </a:r>
            <a:r>
              <a:rPr lang="fr-FR" baseline="30000" dirty="0" smtClean="0"/>
              <a:t>ière</a:t>
            </a:r>
            <a:r>
              <a:rPr lang="fr-FR" dirty="0" smtClean="0"/>
              <a:t> SAT-COMP (régulièrement à partir de 2002)</a:t>
            </a:r>
          </a:p>
          <a:p>
            <a:pPr lvl="1"/>
            <a:r>
              <a:rPr lang="fr-FR" dirty="0" smtClean="0"/>
              <a:t>Et V0 du format DIMACS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2003 : V0 du format SMTLIB</a:t>
            </a:r>
          </a:p>
          <a:p>
            <a:pPr lvl="1"/>
            <a:r>
              <a:rPr lang="fr-FR" b="0" dirty="0" smtClean="0"/>
              <a:t>2005 : 1</a:t>
            </a:r>
            <a:r>
              <a:rPr lang="fr-FR" b="0" baseline="30000" dirty="0" smtClean="0"/>
              <a:t>ière</a:t>
            </a:r>
            <a:r>
              <a:rPr lang="fr-FR" b="0" dirty="0" smtClean="0"/>
              <a:t> SMT-COMP</a:t>
            </a:r>
          </a:p>
          <a:p>
            <a:r>
              <a:rPr lang="fr-FR" dirty="0" smtClean="0"/>
              <a:t>2017 : V2.6, plus de 100000 benchmarks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14685"/>
              </p:ext>
            </p:extLst>
          </p:nvPr>
        </p:nvGraphicFramePr>
        <p:xfrm>
          <a:off x="6336196" y="2859782"/>
          <a:ext cx="27363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1230435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92666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Temps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52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Yices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1.35s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33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MathSat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1.8s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90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Z3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5.1s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535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CVC4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8.2s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463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52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via Simulink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61" y="51470"/>
            <a:ext cx="2268243" cy="2987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93" y="2963937"/>
            <a:ext cx="2524311" cy="173204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798168"/>
            <a:ext cx="6480720" cy="3933823"/>
          </a:xfrm>
          <a:prstGeom prst="rect">
            <a:avLst/>
          </a:prstGeom>
        </p:spPr>
      </p:pic>
      <p:sp>
        <p:nvSpPr>
          <p:cNvPr id="13" name="Ellipse 12"/>
          <p:cNvSpPr/>
          <p:nvPr/>
        </p:nvSpPr>
        <p:spPr>
          <a:xfrm>
            <a:off x="6912260" y="2359212"/>
            <a:ext cx="1692188" cy="352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2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Réseaux </a:t>
            </a:r>
            <a:r>
              <a:rPr lang="fr-FR" dirty="0"/>
              <a:t>de </a:t>
            </a:r>
            <a:r>
              <a:rPr lang="fr-FR" dirty="0" smtClean="0"/>
              <a:t>neurones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1545109"/>
            <a:ext cx="4428801" cy="261155"/>
          </a:xfrm>
        </p:spPr>
        <p:txBody>
          <a:bodyPr/>
          <a:lstStyle/>
          <a:p>
            <a:r>
              <a:rPr lang="fr-FR" dirty="0" smtClean="0"/>
              <a:t>Oct. 2012 : ILSVRC (</a:t>
            </a:r>
            <a:r>
              <a:rPr lang="fr-FR" dirty="0" err="1" smtClean="0"/>
              <a:t>ImageNet</a:t>
            </a:r>
            <a:r>
              <a:rPr lang="fr-FR" dirty="0" smtClean="0"/>
              <a:t> </a:t>
            </a:r>
            <a:r>
              <a:rPr lang="fr-FR" dirty="0" err="1" smtClean="0"/>
              <a:t>Comp</a:t>
            </a:r>
            <a:r>
              <a:rPr lang="fr-FR" dirty="0" smtClean="0"/>
              <a:t>.)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0441"/>
            <a:ext cx="2223374" cy="152285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10" y="267494"/>
            <a:ext cx="2889195" cy="164846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545745" y="15466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hlinkClick r:id="rId4"/>
              </a:rPr>
              <a:t>https://</a:t>
            </a:r>
            <a:r>
              <a:rPr lang="fr-FR" sz="800" dirty="0" smtClean="0">
                <a:hlinkClick r:id="rId4"/>
              </a:rPr>
              <a:t>cs231n.github.io/neural-networks-1</a:t>
            </a:r>
            <a:r>
              <a:rPr lang="fr-FR" sz="800" dirty="0" smtClean="0"/>
              <a:t> </a:t>
            </a:r>
            <a:endParaRPr lang="fr-FR" sz="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688124" y="4379225"/>
            <a:ext cx="27895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u="sng" dirty="0">
                <a:hlinkClick r:id="rId5"/>
              </a:rPr>
              <a:t>http://image-net.org/challenges/LSVRC/2012/results.html</a:t>
            </a:r>
            <a:endParaRPr lang="fr-FR" sz="800" u="sng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958" y="2110615"/>
            <a:ext cx="5536550" cy="2117319"/>
          </a:xfrm>
          <a:prstGeom prst="rect">
            <a:avLst/>
          </a:prstGeom>
        </p:spPr>
      </p:pic>
      <p:sp>
        <p:nvSpPr>
          <p:cNvPr id="17" name="Espace réservé du contenu 1"/>
          <p:cNvSpPr txBox="1">
            <a:spLocks/>
          </p:cNvSpPr>
          <p:nvPr/>
        </p:nvSpPr>
        <p:spPr bwMode="gray">
          <a:xfrm>
            <a:off x="35496" y="2571750"/>
            <a:ext cx="3420380" cy="5940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Sep. 2013 : « Evasion </a:t>
            </a:r>
            <a:r>
              <a:rPr lang="fr-FR" dirty="0" err="1" smtClean="0"/>
              <a:t>attacks</a:t>
            </a:r>
            <a:r>
              <a:rPr lang="fr-FR" dirty="0" smtClean="0"/>
              <a:t> </a:t>
            </a:r>
            <a:r>
              <a:rPr lang="fr-FR" dirty="0" err="1" smtClean="0"/>
              <a:t>against</a:t>
            </a:r>
            <a:r>
              <a:rPr lang="fr-FR" dirty="0" smtClean="0"/>
              <a:t> machine </a:t>
            </a:r>
            <a:r>
              <a:rPr lang="fr-FR" dirty="0" err="1" smtClean="0"/>
              <a:t>learning</a:t>
            </a:r>
            <a:r>
              <a:rPr lang="fr-FR" dirty="0" smtClean="0"/>
              <a:t> at test time »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3182300"/>
            <a:ext cx="3007660" cy="1594125"/>
          </a:xfrm>
          <a:prstGeom prst="rect">
            <a:avLst/>
          </a:prstGeom>
        </p:spPr>
      </p:pic>
      <p:sp>
        <p:nvSpPr>
          <p:cNvPr id="19" name="Espace réservé du contenu 1"/>
          <p:cNvSpPr txBox="1">
            <a:spLocks/>
          </p:cNvSpPr>
          <p:nvPr/>
        </p:nvSpPr>
        <p:spPr bwMode="gray">
          <a:xfrm>
            <a:off x="35496" y="1023578"/>
            <a:ext cx="3708412" cy="30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1958 Frank </a:t>
            </a:r>
            <a:r>
              <a:rPr lang="fr-FR" dirty="0" err="1" smtClean="0"/>
              <a:t>Rosenblatt</a:t>
            </a:r>
            <a:r>
              <a:rPr lang="fr-FR" dirty="0" smtClean="0"/>
              <a:t> : le « perceptron »</a:t>
            </a:r>
          </a:p>
        </p:txBody>
      </p:sp>
      <p:sp>
        <p:nvSpPr>
          <p:cNvPr id="3" name="Ellipse 2"/>
          <p:cNvSpPr/>
          <p:nvPr/>
        </p:nvSpPr>
        <p:spPr>
          <a:xfrm>
            <a:off x="6444208" y="2571750"/>
            <a:ext cx="576064" cy="3240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444208" y="3730934"/>
            <a:ext cx="576064" cy="3240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1"/>
          <p:cNvSpPr txBox="1">
            <a:spLocks/>
          </p:cNvSpPr>
          <p:nvPr/>
        </p:nvSpPr>
        <p:spPr bwMode="gray">
          <a:xfrm>
            <a:off x="35496" y="1784232"/>
            <a:ext cx="4428801" cy="6510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Mars 2013 : Google recrute Geoffrey Hinton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>
                <a:sym typeface="Wingdings" panose="05000000000000000000" pitchFamily="2" charset="2"/>
              </a:rPr>
              <a:t>TensorFlow</a:t>
            </a:r>
            <a:endParaRPr lang="fr-FR" dirty="0" smtClean="0">
              <a:sym typeface="Wingdings" panose="05000000000000000000" pitchFamily="2" charset="2"/>
            </a:endParaRP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Mai   2015 : </a:t>
            </a:r>
            <a:r>
              <a:rPr lang="fr-FR" dirty="0" err="1" smtClean="0">
                <a:sym typeface="Wingdings" panose="05000000000000000000" pitchFamily="2" charset="2"/>
              </a:rPr>
              <a:t>LeCun</a:t>
            </a:r>
            <a:r>
              <a:rPr lang="fr-FR" dirty="0" smtClean="0">
                <a:sym typeface="Wingdings" panose="05000000000000000000" pitchFamily="2" charset="2"/>
              </a:rPr>
              <a:t>, Bengio, Hinton : Nature</a:t>
            </a:r>
          </a:p>
          <a:p>
            <a:pPr lvl="1"/>
            <a:r>
              <a:rPr lang="fr-FR" dirty="0" smtClean="0"/>
              <a:t>Mars 2019 : Turing </a:t>
            </a:r>
            <a:r>
              <a:rPr lang="fr-FR" dirty="0" err="1" smtClean="0"/>
              <a:t>Award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71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  <p:bldP spid="15" grpId="0"/>
      <p:bldP spid="17" grpId="0"/>
      <p:bldP spid="3" grpId="0" animBg="1"/>
      <p:bldP spid="20" grpId="0" animBg="1"/>
      <p:bldP spid="21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3132348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</a:t>
            </a:r>
            <a:r>
              <a:rPr lang="fr-FR" dirty="0"/>
              <a:t>1</a:t>
            </a:r>
            <a:r>
              <a:rPr lang="fr-FR" dirty="0" smtClean="0"/>
              <a:t>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63888" y="1923678"/>
            <a:ext cx="2401413" cy="288576"/>
          </a:xfrm>
        </p:spPr>
        <p:txBody>
          <a:bodyPr/>
          <a:lstStyle/>
          <a:p>
            <a:r>
              <a:rPr lang="fr-FR" dirty="0" smtClean="0"/>
              <a:t>Avril 2014 : </a:t>
            </a:r>
            <a:r>
              <a:rPr lang="fr-FR" dirty="0" err="1" smtClean="0"/>
              <a:t>Szegedy</a:t>
            </a:r>
            <a:r>
              <a:rPr lang="fr-FR" dirty="0" smtClean="0"/>
              <a:t> &amp; al.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47021"/>
            <a:ext cx="5544616" cy="184065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664779"/>
            <a:ext cx="5472608" cy="20759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5" y="951162"/>
            <a:ext cx="1894021" cy="3857975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3541336" y="2423313"/>
            <a:ext cx="2509426" cy="2414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Mai 2015 : </a:t>
            </a:r>
            <a:r>
              <a:rPr lang="fr-FR" dirty="0" err="1" smtClean="0"/>
              <a:t>Goodfellow</a:t>
            </a:r>
            <a:r>
              <a:rPr lang="fr-FR" dirty="0" smtClean="0"/>
              <a:t> &amp; al.</a:t>
            </a: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1943708" y="2751770"/>
            <a:ext cx="1152127" cy="5050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Oct. 2016 : Sharif &amp; al.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22" y="1527634"/>
            <a:ext cx="1564382" cy="1097402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7684865" y="4575545"/>
            <a:ext cx="1423638" cy="16513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954614" y="1974540"/>
            <a:ext cx="1152127" cy="5050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Aout 2016 : DARPA XAI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544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7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2916324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(2/4)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042" y="51470"/>
            <a:ext cx="4634535" cy="46805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408" y="51470"/>
            <a:ext cx="1333576" cy="136815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4" y="2000330"/>
            <a:ext cx="2822824" cy="2587644"/>
          </a:xfrm>
          <a:prstGeom prst="rect">
            <a:avLst/>
          </a:prstGeom>
        </p:spPr>
      </p:pic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2879812" y="2036334"/>
            <a:ext cx="1584176" cy="7154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« </a:t>
            </a:r>
            <a:r>
              <a:rPr lang="fr-FR" dirty="0" err="1" smtClean="0"/>
              <a:t>without</a:t>
            </a:r>
            <a:r>
              <a:rPr lang="fr-FR" dirty="0" smtClean="0"/>
              <a:t> the </a:t>
            </a:r>
            <a:r>
              <a:rPr lang="fr-FR" dirty="0" err="1" smtClean="0"/>
              <a:t>dataset</a:t>
            </a:r>
            <a:r>
              <a:rPr lang="fr-FR" dirty="0" smtClean="0"/>
              <a:t> the article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 »</a:t>
            </a: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2843808" y="3892352"/>
            <a:ext cx="1584176" cy="6956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« ok </a:t>
            </a:r>
            <a:r>
              <a:rPr lang="fr-FR" dirty="0" err="1" smtClean="0"/>
              <a:t>google</a:t>
            </a:r>
            <a:r>
              <a:rPr lang="fr-FR" dirty="0" smtClean="0"/>
              <a:t> </a:t>
            </a:r>
            <a:r>
              <a:rPr lang="fr-FR" dirty="0" err="1" smtClean="0"/>
              <a:t>browse</a:t>
            </a:r>
            <a:r>
              <a:rPr lang="fr-FR" dirty="0" smtClean="0"/>
              <a:t> to </a:t>
            </a:r>
            <a:r>
              <a:rPr lang="fr-FR" dirty="0" err="1" smtClean="0">
                <a:solidFill>
                  <a:srgbClr val="FF0000"/>
                </a:solidFill>
              </a:rPr>
              <a:t>evil_dot_com</a:t>
            </a:r>
            <a:r>
              <a:rPr lang="fr-FR" dirty="0" smtClean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47569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2"/>
            <a:ext cx="5148571" cy="345295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(3/4)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3" name="AutoShape 2" descr="https://miro.medium.com/max/320/1*81Y79JNN_GKLXerB96U7lQ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8" y="699542"/>
            <a:ext cx="2712918" cy="202774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9" y="2785514"/>
            <a:ext cx="2712917" cy="201848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3" y="561218"/>
            <a:ext cx="2781300" cy="20669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3" y="2686328"/>
            <a:ext cx="2781300" cy="20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8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(4/4)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275856" y="3785128"/>
            <a:ext cx="2173592" cy="644147"/>
          </a:xfrm>
        </p:spPr>
        <p:txBody>
          <a:bodyPr/>
          <a:lstStyle/>
          <a:p>
            <a:r>
              <a:rPr lang="fr-FR" dirty="0" smtClean="0"/>
              <a:t>‘9’ à distance 7</a:t>
            </a:r>
          </a:p>
          <a:p>
            <a:pPr lvl="1"/>
            <a:r>
              <a:rPr lang="fr-FR" dirty="0" smtClean="0"/>
              <a:t>En 20h …</a:t>
            </a:r>
          </a:p>
          <a:p>
            <a:pPr lvl="1"/>
            <a:r>
              <a:rPr lang="fr-FR" dirty="0" smtClean="0"/>
              <a:t>… sur un PC de course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699541"/>
            <a:ext cx="3089198" cy="2548345"/>
          </a:xfrm>
          <a:prstGeom prst="rect">
            <a:avLst/>
          </a:prstGeom>
        </p:spPr>
      </p:pic>
      <p:pic>
        <p:nvPicPr>
          <p:cNvPr id="1026" name="Picture 2" descr="Un ensemble de 160 chiffres, comprenant 16 exemplaires de chaque chiffre alignés horizontalemen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2" y="3335273"/>
            <a:ext cx="2411340" cy="14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50" y="2031690"/>
            <a:ext cx="889922" cy="1103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Ellipse 13"/>
          <p:cNvSpPr/>
          <p:nvPr/>
        </p:nvSpPr>
        <p:spPr>
          <a:xfrm>
            <a:off x="4572000" y="411163"/>
            <a:ext cx="4320480" cy="432082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4914912" y="771551"/>
            <a:ext cx="3653532" cy="363643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5328084" y="1131555"/>
            <a:ext cx="2844316" cy="2880355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5688124" y="1491595"/>
            <a:ext cx="2124236" cy="212427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6048164" y="1851669"/>
            <a:ext cx="1404156" cy="1483603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447403" y="131120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6</a:t>
            </a:r>
            <a:endParaRPr lang="fr-FR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7060260" y="13967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7</a:t>
            </a:r>
            <a:endParaRPr lang="fr-FR" sz="2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853641" y="173853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5</a:t>
            </a:r>
            <a:endParaRPr lang="fr-FR" sz="2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6327765" y="1705172"/>
            <a:ext cx="94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UNSAT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8374274" y="24487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3</a:t>
            </a:r>
            <a:endParaRPr lang="fr-FR" sz="2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257759" y="296670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2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2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 animBg="1"/>
      <p:bldP spid="15" grpId="0" animBg="1"/>
      <p:bldP spid="16" grpId="0" animBg="1"/>
      <p:bldP spid="17" grpId="0" animBg="1"/>
      <p:bldP spid="18" grpId="0" animBg="1"/>
      <p:bldP spid="6" grpId="0"/>
      <p:bldP spid="19" grpId="0"/>
      <p:bldP spid="20" grpId="0"/>
      <p:bldP spid="21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702943"/>
            <a:ext cx="1908212" cy="1203144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" y="2931445"/>
            <a:ext cx="2538129" cy="1785167"/>
          </a:xfrm>
          <a:prstGeom prst="rect">
            <a:avLst/>
          </a:prstGeom>
        </p:spPr>
      </p:pic>
      <p:pic>
        <p:nvPicPr>
          <p:cNvPr id="3074" name="Picture 2" descr="L'histoire secrète de Die Hard : Une journée en enfer | Premiere.f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70" y="87474"/>
            <a:ext cx="295275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RVE - Notre Voyage --&gt; Carnet de Route --&gt; 30 Juin 2011 : New York J6 :  Greenwich Village, Brooklyn... --&gt; 18h30 : Petite pause au Tompkin's Square  Park avant de rentrer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736" y="195486"/>
            <a:ext cx="4284476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31" y="2449487"/>
            <a:ext cx="3276600" cy="139065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770" y="1873927"/>
            <a:ext cx="4074976" cy="290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4" y="411162"/>
            <a:ext cx="680944" cy="1152476"/>
          </a:xfrm>
        </p:spPr>
        <p:txBody>
          <a:bodyPr/>
          <a:lstStyle/>
          <a:p>
            <a:r>
              <a:rPr lang="fr-FR" dirty="0" smtClean="0"/>
              <a:t>Die hard 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77" y="0"/>
            <a:ext cx="8104031" cy="47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4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‘Force Brute’ et ‘complexité asymptotique’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57399"/>
            <a:ext cx="2430475" cy="2430475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96144"/>
            <a:ext cx="3205808" cy="34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8527782">
            <a:off x="1553409" y="2216283"/>
            <a:ext cx="4981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Flemme !!!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40152" y="15466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11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22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For x</a:t>
            </a:r>
            <a:r>
              <a:rPr lang="fr-FR" baseline="-25000" dirty="0" smtClean="0"/>
              <a:t>33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44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72" y="0"/>
            <a:ext cx="1186680" cy="11890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66374" y="1546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0152" y="1671650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13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14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…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97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44408" y="167048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9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940152" y="3254662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IJ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KL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YZ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244408" y="3255826"/>
            <a:ext cx="55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n</a:t>
            </a:r>
          </a:p>
          <a:p>
            <a:r>
              <a:rPr lang="fr-FR" dirty="0"/>
              <a:t>x</a:t>
            </a:r>
            <a:r>
              <a:rPr lang="fr-FR" dirty="0" smtClean="0"/>
              <a:t> n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n 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8676456" y="1816072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8676456" y="3399288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784468" y="2058402"/>
            <a:ext cx="4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44408" y="25014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9</a:t>
            </a:r>
            <a:endParaRPr lang="fr-FR" u="sng" dirty="0"/>
          </a:p>
          <a:p>
            <a:r>
              <a:rPr lang="fr-FR" dirty="0" smtClean="0"/>
              <a:t> 9</a:t>
            </a:r>
            <a:r>
              <a:rPr lang="fr-FR" baseline="30000" dirty="0" smtClean="0"/>
              <a:t>40</a:t>
            </a:r>
            <a:r>
              <a:rPr lang="fr-FR" dirty="0" smtClean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12460" y="3568628"/>
            <a:ext cx="5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n*n</a:t>
            </a:r>
          </a:p>
          <a:p>
            <a:r>
              <a:rPr lang="fr-FR" dirty="0"/>
              <a:t> </a:t>
            </a:r>
            <a:r>
              <a:rPr lang="fr-FR" dirty="0" smtClean="0"/>
              <a:t> 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244408" y="4085659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n</a:t>
            </a:r>
            <a:endParaRPr lang="fr-FR" u="sng" dirty="0"/>
          </a:p>
          <a:p>
            <a:r>
              <a:rPr lang="fr-FR" dirty="0" err="1" smtClean="0"/>
              <a:t>n</a:t>
            </a:r>
            <a:r>
              <a:rPr lang="fr-FR" baseline="30000" dirty="0" err="1" smtClean="0"/>
              <a:t>n</a:t>
            </a:r>
            <a:r>
              <a:rPr lang="fr-FR" baseline="30000" dirty="0" smtClean="0"/>
              <a:t>*n/2</a:t>
            </a:r>
            <a:r>
              <a:rPr lang="fr-FR" dirty="0" smtClean="0"/>
              <a:t>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366374" y="84704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4</a:t>
            </a:r>
            <a:endParaRPr lang="fr-FR" u="sng" dirty="0"/>
          </a:p>
          <a:p>
            <a:r>
              <a:rPr lang="fr-FR" dirty="0" smtClean="0"/>
              <a:t> 4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39602"/>
            <a:ext cx="2428079" cy="2440531"/>
          </a:xfrm>
          <a:prstGeom prst="rect">
            <a:avLst/>
          </a:prstGeom>
        </p:spPr>
      </p:pic>
      <p:pic>
        <p:nvPicPr>
          <p:cNvPr id="1026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" y="3724225"/>
            <a:ext cx="2317925" cy="10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6" y="3147814"/>
            <a:ext cx="1737466" cy="1779662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6530936" y="3807653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6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  <p:bldP spid="7" grpId="0" animBg="1"/>
      <p:bldP spid="18" grpId="0" animBg="1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</a:t>
            </a:r>
            <a:r>
              <a:rPr lang="fr-FR" dirty="0"/>
              <a:t>3</a:t>
            </a:r>
            <a:r>
              <a:rPr lang="fr-FR" dirty="0" smtClean="0"/>
              <a:t>/3)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879562"/>
            <a:ext cx="3249365" cy="36547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46" y="879562"/>
            <a:ext cx="5727262" cy="33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(1/4)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2330895"/>
            <a:ext cx="2118897" cy="211889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2333569"/>
            <a:ext cx="1944216" cy="2110389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503238" y="926332"/>
            <a:ext cx="8389937" cy="1141362"/>
          </a:xfrm>
        </p:spPr>
        <p:txBody>
          <a:bodyPr/>
          <a:lstStyle/>
          <a:p>
            <a:r>
              <a:rPr lang="fr-FR" dirty="0" smtClean="0"/>
              <a:t>1976 : </a:t>
            </a:r>
            <a:r>
              <a:rPr lang="fr-FR" dirty="0" err="1" smtClean="0"/>
              <a:t>Diffie</a:t>
            </a:r>
            <a:r>
              <a:rPr lang="fr-FR" dirty="0" smtClean="0"/>
              <a:t> &amp; </a:t>
            </a:r>
            <a:r>
              <a:rPr lang="fr-FR" dirty="0" err="1" smtClean="0"/>
              <a:t>Hellman</a:t>
            </a:r>
            <a:r>
              <a:rPr lang="fr-FR" dirty="0" smtClean="0"/>
              <a:t> : cryptographie à « clé publique »</a:t>
            </a:r>
          </a:p>
          <a:p>
            <a:endParaRPr lang="fr-FR" dirty="0" smtClean="0"/>
          </a:p>
          <a:p>
            <a:r>
              <a:rPr lang="fr-FR" dirty="0" smtClean="0"/>
              <a:t>1978 : </a:t>
            </a:r>
            <a:r>
              <a:rPr lang="fr-FR" dirty="0" err="1" smtClean="0"/>
              <a:t>Needham</a:t>
            </a:r>
            <a:r>
              <a:rPr lang="fr-FR" dirty="0" smtClean="0"/>
              <a:t> &amp; Schroeder : authentification et échange de clés</a:t>
            </a:r>
          </a:p>
          <a:p>
            <a:endParaRPr lang="fr-FR" dirty="0" smtClean="0"/>
          </a:p>
          <a:p>
            <a:r>
              <a:rPr lang="fr-FR" dirty="0" smtClean="0"/>
              <a:t>1989 : Burrows, </a:t>
            </a:r>
            <a:r>
              <a:rPr lang="fr-FR" dirty="0" err="1" smtClean="0"/>
              <a:t>Abadi</a:t>
            </a:r>
            <a:r>
              <a:rPr lang="fr-FR" dirty="0" smtClean="0"/>
              <a:t> &amp; </a:t>
            </a:r>
            <a:r>
              <a:rPr lang="fr-FR" dirty="0" err="1" smtClean="0"/>
              <a:t>Needham</a:t>
            </a:r>
            <a:r>
              <a:rPr lang="fr-FR" dirty="0" smtClean="0"/>
              <a:t> : preuve formelle de ces protocoles</a:t>
            </a:r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3059832" y="2562458"/>
            <a:ext cx="2412268" cy="405336"/>
            <a:chOff x="3059832" y="2562458"/>
            <a:chExt cx="2412268" cy="405336"/>
          </a:xfrm>
        </p:grpSpPr>
        <p:cxnSp>
          <p:nvCxnSpPr>
            <p:cNvPr id="17" name="Connecteur droit avec flèche 16"/>
            <p:cNvCxnSpPr/>
            <p:nvPr/>
          </p:nvCxnSpPr>
          <p:spPr>
            <a:xfrm>
              <a:off x="3059832" y="296779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3632780" y="2562458"/>
              <a:ext cx="1266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A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3059832" y="3966614"/>
            <a:ext cx="2412268" cy="405336"/>
            <a:chOff x="3059832" y="3966614"/>
            <a:chExt cx="2412268" cy="405336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3059832" y="4371950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887924" y="3966614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3059832" y="3282538"/>
            <a:ext cx="2412268" cy="405336"/>
            <a:chOff x="3059832" y="3282538"/>
            <a:chExt cx="2412268" cy="405336"/>
          </a:xfrm>
        </p:grpSpPr>
        <p:cxnSp>
          <p:nvCxnSpPr>
            <p:cNvPr id="20" name="Connecteur droit avec flèche 19"/>
            <p:cNvCxnSpPr/>
            <p:nvPr/>
          </p:nvCxnSpPr>
          <p:spPr>
            <a:xfrm flipH="1">
              <a:off x="3059832" y="368787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3629664" y="328253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13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(2/4)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340882"/>
            <a:ext cx="2196244" cy="1878940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931790"/>
            <a:ext cx="2196244" cy="1911860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503239" y="771551"/>
            <a:ext cx="7093098" cy="494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1995 Gavin Lowe: An </a:t>
            </a:r>
            <a:r>
              <a:rPr lang="fr-FR" dirty="0" err="1" smtClean="0"/>
              <a:t>attack</a:t>
            </a:r>
            <a:r>
              <a:rPr lang="fr-FR" dirty="0" smtClean="0"/>
              <a:t> on the NSPK </a:t>
            </a:r>
            <a:r>
              <a:rPr lang="fr-FR" dirty="0" err="1" smtClean="0"/>
              <a:t>authentication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endParaRPr lang="fr-FR" dirty="0" smtClean="0"/>
          </a:p>
          <a:p>
            <a:r>
              <a:rPr lang="fr-FR" dirty="0" smtClean="0"/>
              <a:t>1997 Gavin Lowe: </a:t>
            </a:r>
            <a:r>
              <a:rPr lang="fr-FR" dirty="0" err="1" smtClean="0"/>
              <a:t>Breaking</a:t>
            </a:r>
            <a:r>
              <a:rPr lang="fr-FR" dirty="0" smtClean="0"/>
              <a:t> and fixing the NSPK </a:t>
            </a:r>
            <a:r>
              <a:rPr lang="fr-FR" dirty="0" err="1" smtClean="0"/>
              <a:t>protocol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FDR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2330895"/>
            <a:ext cx="2118897" cy="211889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-1"/>
            <a:ext cx="1476375" cy="222011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92" y="2247714"/>
            <a:ext cx="1944216" cy="2110389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2123728" y="1950390"/>
            <a:ext cx="1373491" cy="405336"/>
            <a:chOff x="2123728" y="1950390"/>
            <a:chExt cx="1373491" cy="405336"/>
          </a:xfrm>
        </p:grpSpPr>
        <p:cxnSp>
          <p:nvCxnSpPr>
            <p:cNvPr id="16" name="Connecteur droit avec flèche 15"/>
            <p:cNvCxnSpPr/>
            <p:nvPr/>
          </p:nvCxnSpPr>
          <p:spPr>
            <a:xfrm>
              <a:off x="2195736" y="235572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123728" y="1950390"/>
              <a:ext cx="1317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5713967" y="2391730"/>
            <a:ext cx="1414317" cy="396044"/>
            <a:chOff x="5713967" y="2391730"/>
            <a:chExt cx="1414317" cy="396044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5826801" y="2787774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713967" y="2391730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5682785" y="2823778"/>
            <a:ext cx="1445499" cy="396044"/>
            <a:chOff x="5682785" y="2823778"/>
            <a:chExt cx="1445499" cy="396044"/>
          </a:xfrm>
        </p:grpSpPr>
        <p:cxnSp>
          <p:nvCxnSpPr>
            <p:cNvPr id="23" name="Connecteur droit avec flèche 22"/>
            <p:cNvCxnSpPr/>
            <p:nvPr/>
          </p:nvCxnSpPr>
          <p:spPr>
            <a:xfrm flipH="1">
              <a:off x="5826802" y="3219822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5682785" y="282377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2051720" y="3255826"/>
            <a:ext cx="1445498" cy="396044"/>
            <a:chOff x="2051720" y="3255826"/>
            <a:chExt cx="1445498" cy="396044"/>
          </a:xfrm>
        </p:grpSpPr>
        <p:sp>
          <p:nvSpPr>
            <p:cNvPr id="27" name="ZoneTexte 26"/>
            <p:cNvSpPr txBox="1"/>
            <p:nvPr/>
          </p:nvSpPr>
          <p:spPr>
            <a:xfrm>
              <a:off x="2051720" y="3255826"/>
              <a:ext cx="141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2195736" y="3651870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/>
          <p:cNvGrpSpPr/>
          <p:nvPr/>
        </p:nvGrpSpPr>
        <p:grpSpPr>
          <a:xfrm>
            <a:off x="2195736" y="3687874"/>
            <a:ext cx="1301483" cy="396044"/>
            <a:chOff x="2195736" y="3687874"/>
            <a:chExt cx="1301483" cy="396044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2195736" y="4083918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2321749" y="368787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5826801" y="3903898"/>
            <a:ext cx="1301483" cy="396044"/>
            <a:chOff x="5826801" y="4119922"/>
            <a:chExt cx="1301483" cy="396044"/>
          </a:xfrm>
        </p:grpSpPr>
        <p:sp>
          <p:nvSpPr>
            <p:cNvPr id="30" name="ZoneTexte 29"/>
            <p:cNvSpPr txBox="1"/>
            <p:nvPr/>
          </p:nvSpPr>
          <p:spPr>
            <a:xfrm>
              <a:off x="5970817" y="4119922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>
              <a:off x="5826801" y="451596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ZoneTexte 23"/>
          <p:cNvSpPr txBox="1"/>
          <p:nvPr/>
        </p:nvSpPr>
        <p:spPr>
          <a:xfrm>
            <a:off x="5811550" y="4394099"/>
            <a:ext cx="316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Virement de 1M$ de A vers P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4156772" y="2931790"/>
            <a:ext cx="9941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-25000" dirty="0" smtClean="0"/>
              <a:t>C</a:t>
            </a:r>
            <a:r>
              <a:rPr lang="fr-FR" dirty="0" smtClean="0"/>
              <a:t> = N</a:t>
            </a:r>
            <a:r>
              <a:rPr lang="fr-FR" baseline="-25000" dirty="0" smtClean="0"/>
              <a:t>B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25020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4" grpId="0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(3/4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0" y="644222"/>
            <a:ext cx="2542502" cy="41597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04" y="411163"/>
            <a:ext cx="2622492" cy="4299942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2586441" y="1059582"/>
            <a:ext cx="4145799" cy="828092"/>
            <a:chOff x="2586441" y="1059582"/>
            <a:chExt cx="4145799" cy="828092"/>
          </a:xfrm>
        </p:grpSpPr>
        <p:cxnSp>
          <p:nvCxnSpPr>
            <p:cNvPr id="9" name="Connecteur droit avec flèche 8"/>
            <p:cNvCxnSpPr/>
            <p:nvPr/>
          </p:nvCxnSpPr>
          <p:spPr>
            <a:xfrm flipV="1">
              <a:off x="2586441" y="1059582"/>
              <a:ext cx="4145799" cy="82809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676956" y="1072531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1511660" y="2499742"/>
            <a:ext cx="7026118" cy="756084"/>
            <a:chOff x="1511660" y="2499742"/>
            <a:chExt cx="7026118" cy="756084"/>
          </a:xfrm>
        </p:grpSpPr>
        <p:cxnSp>
          <p:nvCxnSpPr>
            <p:cNvPr id="14" name="Connecteur droit avec flèche 13"/>
            <p:cNvCxnSpPr/>
            <p:nvPr/>
          </p:nvCxnSpPr>
          <p:spPr>
            <a:xfrm flipH="1">
              <a:off x="1511660" y="2499742"/>
              <a:ext cx="7026118" cy="7560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676956" y="2500152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586441" y="3624576"/>
            <a:ext cx="4073791" cy="495346"/>
            <a:chOff x="2586441" y="3624576"/>
            <a:chExt cx="4073791" cy="495346"/>
          </a:xfrm>
        </p:grpSpPr>
        <p:sp>
          <p:nvSpPr>
            <p:cNvPr id="16" name="ZoneTexte 15"/>
            <p:cNvSpPr txBox="1"/>
            <p:nvPr/>
          </p:nvSpPr>
          <p:spPr>
            <a:xfrm>
              <a:off x="3970508" y="362457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 flipV="1">
              <a:off x="2586441" y="3867894"/>
              <a:ext cx="4073791" cy="25202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6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(4/4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88" y="807554"/>
            <a:ext cx="3505692" cy="385699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" y="2247714"/>
            <a:ext cx="2692720" cy="13156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36" y="735546"/>
            <a:ext cx="2579072" cy="38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Des applications très diverses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2031690"/>
            <a:ext cx="4331528" cy="2619724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642" y="3335"/>
            <a:ext cx="4723394" cy="3036467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511337" y="1043856"/>
            <a:ext cx="2556979" cy="5557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SMT </a:t>
            </a:r>
            <a:r>
              <a:rPr lang="fr-FR" dirty="0" err="1" smtClean="0"/>
              <a:t>solver</a:t>
            </a:r>
            <a:r>
              <a:rPr lang="fr-FR" dirty="0" smtClean="0"/>
              <a:t>    : une solution</a:t>
            </a:r>
          </a:p>
          <a:p>
            <a:r>
              <a:rPr lang="fr-FR" dirty="0" err="1" smtClean="0"/>
              <a:t>Optim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r>
              <a:rPr lang="fr-FR" dirty="0" smtClean="0"/>
              <a:t> : la meilleure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269849"/>
            <a:ext cx="5004048" cy="146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8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le million dans tout ça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847276"/>
            <a:ext cx="668470" cy="6697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840695"/>
            <a:ext cx="937875" cy="942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775268"/>
            <a:ext cx="1257223" cy="1284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756084"/>
            <a:ext cx="1737466" cy="1779662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009199" y="850523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425006" y="847012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6009199" y="1066811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6425006" y="1063300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9199" y="1714619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425006" y="1711108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234156" y="8250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34156" y="10382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34156" y="16898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233651" y="1953820"/>
            <a:ext cx="180020" cy="21004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413671" y="1939419"/>
            <a:ext cx="161890" cy="22444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6120783" y="1956671"/>
            <a:ext cx="292888" cy="2108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425735" y="1938569"/>
            <a:ext cx="273909" cy="226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6403" y="1947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6429081" y="1332828"/>
            <a:ext cx="0" cy="31308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 flipH="1">
            <a:off x="7614995" y="1299991"/>
            <a:ext cx="549589" cy="55539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8060819" y="174106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7774131" y="1086558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7399619" y="146472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8180894" y="1468171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7788725" y="186142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7517877" y="174895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8071061" y="1209794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7509538" y="1202543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7834024" y="98959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7712454" y="104547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7683474" y="114634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7963564" y="1054185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7969151" y="1177088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7578032" y="11178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7455260" y="116831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7424442" y="130685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7541905" y="14035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flipH="1">
            <a:off x="7367280" y="139549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7304595" y="149651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flipH="1">
            <a:off x="7328545" y="1605494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flipH="1">
            <a:off x="7504409" y="1676950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7435312" y="17691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8239265" y="135173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flipH="1">
            <a:off x="8220507" y="11477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flipH="1">
            <a:off x="8282755" y="125581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 flipH="1">
            <a:off x="8063669" y="113363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flipH="1">
            <a:off x="7415699" y="1154665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 flipH="1">
            <a:off x="7486120" y="1133998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 flipH="1">
            <a:off x="7401152" y="122492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flipH="1">
            <a:off x="7453034" y="124987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flipH="1">
            <a:off x="7549159" y="1118721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 flipH="1">
            <a:off x="7669263" y="10625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 flipH="1">
            <a:off x="7682301" y="1013356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 flipH="1">
            <a:off x="7595627" y="10767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6912451" y="209812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6257245" y="1266800"/>
            <a:ext cx="357503" cy="438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6990300" y="84699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-3093" y="111612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sp>
        <p:nvSpPr>
          <p:cNvPr id="72" name="Ellipse 71"/>
          <p:cNvSpPr/>
          <p:nvPr/>
        </p:nvSpPr>
        <p:spPr>
          <a:xfrm>
            <a:off x="146045" y="132009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/>
          <p:cNvSpPr txBox="1"/>
          <p:nvPr/>
        </p:nvSpPr>
        <p:spPr>
          <a:xfrm>
            <a:off x="7304595" y="2887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Polynomial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4" y="2103698"/>
            <a:ext cx="3190139" cy="25712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08" y="38208"/>
            <a:ext cx="1829296" cy="8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256077" y="3291830"/>
            <a:ext cx="3260464" cy="1640300"/>
            <a:chOff x="5256077" y="3291830"/>
            <a:chExt cx="3260464" cy="1640300"/>
          </a:xfrm>
        </p:grpSpPr>
        <p:sp>
          <p:nvSpPr>
            <p:cNvPr id="73" name="Ellipse 72"/>
            <p:cNvSpPr/>
            <p:nvPr/>
          </p:nvSpPr>
          <p:spPr>
            <a:xfrm flipH="1">
              <a:off x="7614995" y="3623559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7236451" y="3736085"/>
              <a:ext cx="372555" cy="347862"/>
              <a:chOff x="7378959" y="2223772"/>
              <a:chExt cx="372555" cy="347862"/>
            </a:xfrm>
          </p:grpSpPr>
          <p:sp>
            <p:nvSpPr>
              <p:cNvPr id="75" name="Ellipse 7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7696287" y="3292236"/>
              <a:ext cx="372555" cy="347862"/>
              <a:chOff x="7378959" y="2223772"/>
              <a:chExt cx="372555" cy="347862"/>
            </a:xfrm>
          </p:grpSpPr>
          <p:sp>
            <p:nvSpPr>
              <p:cNvPr id="85" name="Ellipse 8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7707304" y="4168104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/>
            <p:nvPr/>
          </p:nvGrpSpPr>
          <p:grpSpPr>
            <a:xfrm>
              <a:off x="8143986" y="3727326"/>
              <a:ext cx="372555" cy="347862"/>
              <a:chOff x="7378959" y="2223772"/>
              <a:chExt cx="372555" cy="347862"/>
            </a:xfrm>
          </p:grpSpPr>
          <p:sp>
            <p:nvSpPr>
              <p:cNvPr id="105" name="Ellipse 10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4" name="Groupe 113"/>
            <p:cNvGrpSpPr/>
            <p:nvPr/>
          </p:nvGrpSpPr>
          <p:grpSpPr>
            <a:xfrm>
              <a:off x="7366627" y="4049328"/>
              <a:ext cx="372555" cy="347862"/>
              <a:chOff x="7378959" y="2223772"/>
              <a:chExt cx="372555" cy="347862"/>
            </a:xfrm>
          </p:grpSpPr>
          <p:sp>
            <p:nvSpPr>
              <p:cNvPr id="115" name="Ellipse 11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4" name="Groupe 123"/>
            <p:cNvGrpSpPr/>
            <p:nvPr/>
          </p:nvGrpSpPr>
          <p:grpSpPr>
            <a:xfrm>
              <a:off x="8028538" y="4039075"/>
              <a:ext cx="372555" cy="347862"/>
              <a:chOff x="7378959" y="2223772"/>
              <a:chExt cx="372555" cy="347862"/>
            </a:xfrm>
          </p:grpSpPr>
          <p:sp>
            <p:nvSpPr>
              <p:cNvPr id="125" name="Ellipse 12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2" name="Ellipse 13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3" name="Ellipse 13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4" name="Groupe 133"/>
            <p:cNvGrpSpPr/>
            <p:nvPr/>
          </p:nvGrpSpPr>
          <p:grpSpPr>
            <a:xfrm>
              <a:off x="7367798" y="3424555"/>
              <a:ext cx="372555" cy="347862"/>
              <a:chOff x="7378959" y="2223772"/>
              <a:chExt cx="372555" cy="347862"/>
            </a:xfrm>
          </p:grpSpPr>
          <p:sp>
            <p:nvSpPr>
              <p:cNvPr id="135" name="Ellipse 13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4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4" name="Groupe 143"/>
            <p:cNvGrpSpPr/>
            <p:nvPr/>
          </p:nvGrpSpPr>
          <p:grpSpPr>
            <a:xfrm>
              <a:off x="8015869" y="3436121"/>
              <a:ext cx="372555" cy="347862"/>
              <a:chOff x="7378959" y="2223772"/>
              <a:chExt cx="372555" cy="347862"/>
            </a:xfrm>
          </p:grpSpPr>
          <p:sp>
            <p:nvSpPr>
              <p:cNvPr id="145" name="Ellipse 14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2" name="Ellipse 15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4" name="Connecteur droit 153"/>
            <p:cNvCxnSpPr/>
            <p:nvPr/>
          </p:nvCxnSpPr>
          <p:spPr>
            <a:xfrm flipH="1">
              <a:off x="5669122" y="3542558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>
              <a:off x="5849142" y="3528157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/>
            <p:nvPr/>
          </p:nvCxnSpPr>
          <p:spPr>
            <a:xfrm flipH="1">
              <a:off x="5556254" y="3545409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/>
            <p:nvPr/>
          </p:nvCxnSpPr>
          <p:spPr>
            <a:xfrm>
              <a:off x="5861206" y="3527307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5661874" y="353671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59" name="Connecteur droit 158"/>
            <p:cNvCxnSpPr/>
            <p:nvPr/>
          </p:nvCxnSpPr>
          <p:spPr>
            <a:xfrm flipH="1">
              <a:off x="6561424" y="353279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/>
            <p:cNvCxnSpPr/>
            <p:nvPr/>
          </p:nvCxnSpPr>
          <p:spPr>
            <a:xfrm>
              <a:off x="6741444" y="351839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/>
            <p:cNvCxnSpPr/>
            <p:nvPr/>
          </p:nvCxnSpPr>
          <p:spPr>
            <a:xfrm flipH="1">
              <a:off x="6448556" y="353564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/>
            <p:cNvCxnSpPr/>
            <p:nvPr/>
          </p:nvCxnSpPr>
          <p:spPr>
            <a:xfrm>
              <a:off x="6753508" y="351754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ZoneTexte 162"/>
            <p:cNvSpPr txBox="1"/>
            <p:nvPr/>
          </p:nvSpPr>
          <p:spPr>
            <a:xfrm>
              <a:off x="6554176" y="352695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64" name="Connecteur droit 163"/>
            <p:cNvCxnSpPr>
              <a:stCxn id="158" idx="0"/>
            </p:cNvCxnSpPr>
            <p:nvPr/>
          </p:nvCxnSpPr>
          <p:spPr>
            <a:xfrm flipV="1">
              <a:off x="5856799" y="3323936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>
              <a:stCxn id="163" idx="0"/>
            </p:cNvCxnSpPr>
            <p:nvPr/>
          </p:nvCxnSpPr>
          <p:spPr>
            <a:xfrm flipH="1" flipV="1">
              <a:off x="6272606" y="3320425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ZoneTexte 165"/>
            <p:cNvSpPr txBox="1"/>
            <p:nvPr/>
          </p:nvSpPr>
          <p:spPr>
            <a:xfrm>
              <a:off x="6108336" y="329183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pic>
          <p:nvPicPr>
            <p:cNvPr id="2052" name="Picture 4" descr="Avengers Endgame - La Claque (SPOILER!) - De BriC et de BroC - Le Blo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7" y="3884063"/>
              <a:ext cx="1877786" cy="104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lèche vers le bas 1"/>
          <p:cNvSpPr/>
          <p:nvPr/>
        </p:nvSpPr>
        <p:spPr>
          <a:xfrm>
            <a:off x="7682301" y="2535746"/>
            <a:ext cx="631641" cy="32403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‘polynomial’ vs. ‘exponentiel’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33409" y="1746563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09981" y="1609365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3471850"/>
            <a:ext cx="668470" cy="6697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3465269"/>
            <a:ext cx="937875" cy="942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3399842"/>
            <a:ext cx="1257223" cy="12843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380658"/>
            <a:ext cx="1737466" cy="177966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2126535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-3093" y="386789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3" name="Connecteur droit 22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/>
          <p:cNvGrpSpPr/>
          <p:nvPr/>
        </p:nvGrpSpPr>
        <p:grpSpPr>
          <a:xfrm>
            <a:off x="1907704" y="2289288"/>
            <a:ext cx="953978" cy="434899"/>
            <a:chOff x="1907704" y="2289288"/>
            <a:chExt cx="953978" cy="434899"/>
          </a:xfrm>
        </p:grpSpPr>
        <p:cxnSp>
          <p:nvCxnSpPr>
            <p:cNvPr id="37" name="Connecteur droit 3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2977921" y="2098192"/>
            <a:ext cx="1231261" cy="555397"/>
            <a:chOff x="2977921" y="2098192"/>
            <a:chExt cx="1231261" cy="555397"/>
          </a:xfrm>
        </p:grpSpPr>
        <p:sp>
          <p:nvSpPr>
            <p:cNvPr id="48" name="Ellipse 47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63" name="Ellipse 62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7236451" y="1923809"/>
            <a:ext cx="1280090" cy="1223730"/>
            <a:chOff x="7236451" y="1923809"/>
            <a:chExt cx="1280090" cy="1223730"/>
          </a:xfrm>
        </p:grpSpPr>
        <p:sp>
          <p:nvSpPr>
            <p:cNvPr id="80" name="Ellipse 79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79" name="Ellipse 7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3" name="Ellipse 9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103" name="Ellipse 10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2" name="Groupe 111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113" name="Ellipse 11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Ellipse 11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2" name="Groupe 121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123" name="Ellipse 12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Ellipse 12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2" name="Groupe 131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133" name="Ellipse 13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" name="Ellipse 13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5" name="Ellipse 13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143" name="Ellipse 14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4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4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2" name="Groupe 151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153" name="Ellipse 15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5" name="Ellipse 15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6" name="Ellipse 15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8" name="Ellipse 15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Ellipse 15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0" name="Ellipse 15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5556254" y="2204362"/>
            <a:ext cx="1471163" cy="583437"/>
            <a:chOff x="5556254" y="2204362"/>
            <a:chExt cx="1471163" cy="583437"/>
          </a:xfrm>
        </p:grpSpPr>
        <p:cxnSp>
          <p:nvCxnSpPr>
            <p:cNvPr id="182" name="Connecteur droit 181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87" name="Connecteur droit 186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90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92" name="Connecteur droit 191"/>
            <p:cNvCxnSpPr>
              <a:stCxn id="186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>
              <a:stCxn id="191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ZoneTexte 204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304595" y="3614173"/>
            <a:ext cx="1083829" cy="1076316"/>
            <a:chOff x="7304595" y="3614173"/>
            <a:chExt cx="1083829" cy="1076316"/>
          </a:xfrm>
        </p:grpSpPr>
        <p:sp>
          <p:nvSpPr>
            <p:cNvPr id="248" name="Ellipse 247"/>
            <p:cNvSpPr/>
            <p:nvPr/>
          </p:nvSpPr>
          <p:spPr>
            <a:xfrm flipH="1">
              <a:off x="7614995" y="3924565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/>
            <p:nvPr/>
          </p:nvSpPr>
          <p:spPr>
            <a:xfrm flipH="1">
              <a:off x="8060819" y="436564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/>
            <p:nvPr/>
          </p:nvSpPr>
          <p:spPr>
            <a:xfrm flipH="1">
              <a:off x="7774131" y="3711132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7399619" y="408929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/>
            <p:nvPr/>
          </p:nvSpPr>
          <p:spPr>
            <a:xfrm flipH="1">
              <a:off x="8180894" y="4092745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/>
            <p:nvPr/>
          </p:nvSpPr>
          <p:spPr>
            <a:xfrm flipH="1">
              <a:off x="7788725" y="448600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/>
            <p:nvPr/>
          </p:nvSpPr>
          <p:spPr>
            <a:xfrm flipH="1">
              <a:off x="7517877" y="437352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/>
            <p:nvPr/>
          </p:nvSpPr>
          <p:spPr>
            <a:xfrm flipH="1">
              <a:off x="8071061" y="3834368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/>
            <p:nvPr/>
          </p:nvSpPr>
          <p:spPr>
            <a:xfrm flipH="1">
              <a:off x="7509538" y="3827117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/>
            <p:nvPr/>
          </p:nvSpPr>
          <p:spPr>
            <a:xfrm flipH="1">
              <a:off x="7834024" y="361417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/>
            <p:nvPr/>
          </p:nvSpPr>
          <p:spPr>
            <a:xfrm flipH="1">
              <a:off x="7712454" y="367004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/>
            <p:nvPr/>
          </p:nvSpPr>
          <p:spPr>
            <a:xfrm flipH="1">
              <a:off x="7683474" y="377092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/>
            <p:nvPr/>
          </p:nvSpPr>
          <p:spPr>
            <a:xfrm flipH="1">
              <a:off x="7963564" y="3678759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/>
            <p:nvPr/>
          </p:nvSpPr>
          <p:spPr>
            <a:xfrm flipH="1">
              <a:off x="7969151" y="3801662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/>
            <p:nvPr/>
          </p:nvSpPr>
          <p:spPr>
            <a:xfrm flipH="1">
              <a:off x="7578032" y="37423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/>
            <p:nvPr/>
          </p:nvSpPr>
          <p:spPr>
            <a:xfrm flipH="1">
              <a:off x="7455260" y="379288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/>
            <p:nvPr/>
          </p:nvSpPr>
          <p:spPr>
            <a:xfrm flipH="1">
              <a:off x="7424442" y="393142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/>
            <p:nvPr/>
          </p:nvSpPr>
          <p:spPr>
            <a:xfrm flipH="1">
              <a:off x="7541905" y="40280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/>
            <p:nvPr/>
          </p:nvSpPr>
          <p:spPr>
            <a:xfrm flipH="1">
              <a:off x="7367280" y="402007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/>
            <p:nvPr/>
          </p:nvSpPr>
          <p:spPr>
            <a:xfrm flipH="1">
              <a:off x="7304595" y="412109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/>
            <p:nvPr/>
          </p:nvSpPr>
          <p:spPr>
            <a:xfrm flipH="1">
              <a:off x="7328545" y="4230068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/>
            <p:nvPr/>
          </p:nvSpPr>
          <p:spPr>
            <a:xfrm flipH="1">
              <a:off x="7504409" y="4301524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/>
            <p:nvPr/>
          </p:nvSpPr>
          <p:spPr>
            <a:xfrm flipH="1">
              <a:off x="7435312" y="43936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/>
            <p:nvPr/>
          </p:nvSpPr>
          <p:spPr>
            <a:xfrm flipH="1">
              <a:off x="8239265" y="397630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/>
            <p:nvPr/>
          </p:nvSpPr>
          <p:spPr>
            <a:xfrm flipH="1">
              <a:off x="8220507" y="37722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/>
            <p:nvPr/>
          </p:nvSpPr>
          <p:spPr>
            <a:xfrm flipH="1">
              <a:off x="8282755" y="388039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/>
            <p:nvPr/>
          </p:nvSpPr>
          <p:spPr>
            <a:xfrm flipH="1">
              <a:off x="8063669" y="375821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/>
            <p:nvPr/>
          </p:nvSpPr>
          <p:spPr>
            <a:xfrm flipH="1">
              <a:off x="7415699" y="3779239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/>
            <p:nvPr/>
          </p:nvSpPr>
          <p:spPr>
            <a:xfrm flipH="1">
              <a:off x="7486120" y="3758572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/>
            <p:nvPr/>
          </p:nvSpPr>
          <p:spPr>
            <a:xfrm flipH="1">
              <a:off x="7401152" y="384949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/>
            <p:nvPr/>
          </p:nvSpPr>
          <p:spPr>
            <a:xfrm flipH="1">
              <a:off x="7453034" y="387444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/>
            <p:nvPr/>
          </p:nvSpPr>
          <p:spPr>
            <a:xfrm flipH="1">
              <a:off x="7549159" y="3743295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/>
            <p:nvPr/>
          </p:nvSpPr>
          <p:spPr>
            <a:xfrm flipH="1">
              <a:off x="7669263" y="36871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/>
            <p:nvPr/>
          </p:nvSpPr>
          <p:spPr>
            <a:xfrm flipH="1">
              <a:off x="7682301" y="3637930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/>
            <p:nvPr/>
          </p:nvSpPr>
          <p:spPr>
            <a:xfrm flipH="1">
              <a:off x="7595627" y="37013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8" name="Ellipse 287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9" name="Ellipse 288"/>
          <p:cNvSpPr/>
          <p:nvPr/>
        </p:nvSpPr>
        <p:spPr>
          <a:xfrm>
            <a:off x="4264539" y="2224765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ZoneTexte 289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1" name="ZoneTexte 290"/>
          <p:cNvSpPr txBox="1"/>
          <p:nvPr/>
        </p:nvSpPr>
        <p:spPr>
          <a:xfrm>
            <a:off x="5545623" y="27700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6912451" y="4722698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3" name="Ellipse 292"/>
          <p:cNvSpPr/>
          <p:nvPr/>
        </p:nvSpPr>
        <p:spPr>
          <a:xfrm>
            <a:off x="146045" y="407186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6009199" y="3449606"/>
            <a:ext cx="892302" cy="1461497"/>
            <a:chOff x="6009199" y="3449606"/>
            <a:chExt cx="892302" cy="1461497"/>
          </a:xfrm>
        </p:grpSpPr>
        <p:cxnSp>
          <p:nvCxnSpPr>
            <p:cNvPr id="206" name="Connecteur droit 205"/>
            <p:cNvCxnSpPr/>
            <p:nvPr/>
          </p:nvCxnSpPr>
          <p:spPr>
            <a:xfrm flipV="1">
              <a:off x="6009199" y="3475097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 flipV="1">
              <a:off x="6425006" y="3471586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V="1">
              <a:off x="6009199" y="3691385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/>
            <p:nvPr/>
          </p:nvCxnSpPr>
          <p:spPr>
            <a:xfrm flipH="1" flipV="1">
              <a:off x="6425006" y="3687874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/>
            <p:nvPr/>
          </p:nvCxnSpPr>
          <p:spPr>
            <a:xfrm flipV="1">
              <a:off x="6009199" y="4339193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/>
            <p:nvPr/>
          </p:nvCxnSpPr>
          <p:spPr>
            <a:xfrm flipH="1" flipV="1">
              <a:off x="6425006" y="4335682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/>
            <p:cNvSpPr txBox="1"/>
            <p:nvPr/>
          </p:nvSpPr>
          <p:spPr>
            <a:xfrm>
              <a:off x="6234156" y="344960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234156" y="3662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234156" y="43144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17" name="Connecteur droit 216"/>
            <p:cNvCxnSpPr/>
            <p:nvPr/>
          </p:nvCxnSpPr>
          <p:spPr>
            <a:xfrm flipH="1">
              <a:off x="6233651" y="4578394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>
              <a:off x="6413671" y="4563993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6120783" y="4581245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6425735" y="4563143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ZoneTexte 220"/>
            <p:cNvSpPr txBox="1"/>
            <p:nvPr/>
          </p:nvSpPr>
          <p:spPr>
            <a:xfrm>
              <a:off x="6226403" y="457254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24" name="Connecteur droit 223"/>
            <p:cNvCxnSpPr/>
            <p:nvPr/>
          </p:nvCxnSpPr>
          <p:spPr>
            <a:xfrm>
              <a:off x="6429081" y="3957402"/>
              <a:ext cx="0" cy="313087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Ellipse 293"/>
            <p:cNvSpPr/>
            <p:nvPr/>
          </p:nvSpPr>
          <p:spPr>
            <a:xfrm>
              <a:off x="6257245" y="3891374"/>
              <a:ext cx="357503" cy="4380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7032695" y="34648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213" name="Ellipse 212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e 25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236" name="Connecteur droit avec flèche 235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1" name="Ellipse 30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8" name="Ellipse 277"/>
          <p:cNvSpPr/>
          <p:nvPr/>
        </p:nvSpPr>
        <p:spPr>
          <a:xfrm>
            <a:off x="971600" y="2339011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88" grpId="0" animBg="1"/>
      <p:bldP spid="289" grpId="0" animBg="1"/>
      <p:bldP spid="290" grpId="0"/>
      <p:bldP spid="291" grpId="0"/>
      <p:bldP spid="292" grpId="0" animBg="1"/>
      <p:bldP spid="293" grpId="0" animBg="1"/>
      <p:bldP spid="295" grpId="0"/>
      <p:bldP spid="213" grpId="0" animBg="1"/>
      <p:bldP spid="2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4563" y="1517627"/>
            <a:ext cx="2072987" cy="941098"/>
          </a:xfrm>
        </p:spPr>
        <p:txBody>
          <a:bodyPr/>
          <a:lstStyle/>
          <a:p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= 10*10 = 100</a:t>
            </a:r>
          </a:p>
          <a:p>
            <a:endParaRPr lang="fr-FR" dirty="0"/>
          </a:p>
          <a:p>
            <a:r>
              <a:rPr lang="fr-FR" dirty="0" smtClean="0"/>
              <a:t>2</a:t>
            </a:r>
            <a:r>
              <a:rPr lang="fr-FR" baseline="30000" dirty="0" smtClean="0"/>
              <a:t>10</a:t>
            </a:r>
            <a:r>
              <a:rPr lang="fr-FR" dirty="0" smtClean="0"/>
              <a:t> = 2*2*…*2 = 1024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3238"/>
            <a:ext cx="6948264" cy="40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3383868" y="951163"/>
            <a:ext cx="0" cy="31815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336373" y="1142816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336373" y="3831890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917322" y="20316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4239" y="136433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88926" y="3340187"/>
            <a:ext cx="528396" cy="51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383394" y="789163"/>
            <a:ext cx="473" cy="407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22749" y="2905240"/>
            <a:ext cx="1820354" cy="1436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11</a:t>
            </a:r>
            <a:r>
              <a:rPr lang="fr-FR" baseline="30000" dirty="0" smtClean="0"/>
              <a:t>2</a:t>
            </a:r>
            <a:r>
              <a:rPr lang="fr-FR" dirty="0" smtClean="0"/>
              <a:t> = 11*11 = 121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11</a:t>
            </a:r>
            <a:r>
              <a:rPr lang="fr-FR" dirty="0" smtClean="0"/>
              <a:t> = 2</a:t>
            </a:r>
            <a:r>
              <a:rPr lang="fr-FR" baseline="30000" dirty="0" smtClean="0"/>
              <a:t>10</a:t>
            </a:r>
            <a:r>
              <a:rPr lang="fr-FR" dirty="0" smtClean="0"/>
              <a:t>*2 = 2048</a:t>
            </a:r>
          </a:p>
          <a:p>
            <a:pPr lvl="1"/>
            <a:r>
              <a:rPr lang="fr-FR" dirty="0" smtClean="0"/>
              <a:t>hospitalisations COVID</a:t>
            </a:r>
          </a:p>
          <a:p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3" grpId="0" animBg="1"/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travail c’est la santé, rien faire c’est la conserver 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43508" y="951570"/>
            <a:ext cx="3888741" cy="1613291"/>
          </a:xfrm>
        </p:spPr>
        <p:txBody>
          <a:bodyPr/>
          <a:lstStyle/>
          <a:p>
            <a:r>
              <a:rPr lang="fr-FR" dirty="0" smtClean="0"/>
              <a:t>Pour résoudre un problème, il suffit …</a:t>
            </a:r>
          </a:p>
          <a:p>
            <a:endParaRPr lang="fr-FR" dirty="0"/>
          </a:p>
          <a:p>
            <a:r>
              <a:rPr lang="fr-FR" dirty="0"/>
              <a:t>… PARFOIS juste de le </a:t>
            </a:r>
            <a:r>
              <a:rPr lang="fr-FR" dirty="0" smtClean="0"/>
              <a:t>poser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‘parfois’ = son expression est SIMPLE</a:t>
            </a:r>
          </a:p>
          <a:p>
            <a:r>
              <a:rPr lang="fr-FR" dirty="0" smtClean="0"/>
              <a:t>1) Programmation Linéaire (et extensions)</a:t>
            </a:r>
          </a:p>
          <a:p>
            <a:r>
              <a:rPr lang="fr-FR" dirty="0" smtClean="0"/>
              <a:t>2) SMTLIB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130568" y="159482"/>
            <a:ext cx="26899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param</a:t>
            </a:r>
            <a:r>
              <a:rPr lang="fr-FR" sz="1400" dirty="0"/>
              <a:t> </a:t>
            </a:r>
            <a:r>
              <a:rPr lang="fr-FR" sz="1400" dirty="0" smtClean="0"/>
              <a:t>énoncé:    1  2  3  </a:t>
            </a:r>
            <a:r>
              <a:rPr lang="fr-FR" sz="1400" dirty="0"/>
              <a:t>4 </a:t>
            </a:r>
            <a:r>
              <a:rPr lang="fr-FR" sz="1400" dirty="0" smtClean="0"/>
              <a:t>  :=</a:t>
            </a:r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	   1   </a:t>
            </a:r>
            <a:r>
              <a:rPr lang="fr-FR" sz="1400" dirty="0" smtClean="0"/>
              <a:t> 1   .  </a:t>
            </a:r>
            <a:r>
              <a:rPr lang="fr-FR" sz="1400" dirty="0"/>
              <a:t>4 </a:t>
            </a:r>
            <a:r>
              <a:rPr lang="fr-FR" sz="1400" dirty="0" smtClean="0"/>
              <a:t>  .</a:t>
            </a:r>
            <a:endParaRPr lang="fr-FR" sz="1400" dirty="0"/>
          </a:p>
          <a:p>
            <a:r>
              <a:rPr lang="fr-FR" sz="1400" dirty="0"/>
              <a:t>	</a:t>
            </a:r>
            <a:r>
              <a:rPr lang="fr-FR" sz="1400" dirty="0" smtClean="0"/>
              <a:t>   </a:t>
            </a:r>
            <a:r>
              <a:rPr lang="fr-FR" sz="1400" dirty="0"/>
              <a:t>2   </a:t>
            </a:r>
            <a:r>
              <a:rPr lang="fr-FR" sz="1400" dirty="0" smtClean="0"/>
              <a:t>  .   .   .   </a:t>
            </a:r>
            <a:r>
              <a:rPr lang="fr-FR" sz="1400" dirty="0"/>
              <a:t>.</a:t>
            </a:r>
          </a:p>
          <a:p>
            <a:r>
              <a:rPr lang="fr-FR" sz="1400" dirty="0"/>
              <a:t>	   3   </a:t>
            </a:r>
            <a:r>
              <a:rPr lang="fr-FR" sz="1400" dirty="0" smtClean="0"/>
              <a:t>  .  1   .  </a:t>
            </a:r>
            <a:r>
              <a:rPr lang="fr-FR" sz="1400" dirty="0"/>
              <a:t>3</a:t>
            </a:r>
          </a:p>
          <a:p>
            <a:r>
              <a:rPr lang="fr-FR" sz="1400" dirty="0"/>
              <a:t>	</a:t>
            </a:r>
            <a:r>
              <a:rPr lang="fr-FR" sz="1400" dirty="0" smtClean="0"/>
              <a:t>   </a:t>
            </a:r>
            <a:r>
              <a:rPr lang="fr-FR" sz="1400" dirty="0"/>
              <a:t>4   </a:t>
            </a:r>
            <a:r>
              <a:rPr lang="fr-FR" sz="1400" dirty="0" smtClean="0"/>
              <a:t>  .   .   .   .   ;</a:t>
            </a:r>
          </a:p>
          <a:p>
            <a:endParaRPr lang="fr-FR" sz="1400" dirty="0"/>
          </a:p>
          <a:p>
            <a:r>
              <a:rPr lang="sv-SE" sz="1400" dirty="0"/>
              <a:t>var X {1..4, 1..4} integer, in 1..4</a:t>
            </a:r>
            <a:r>
              <a:rPr lang="sv-SE" sz="1400" dirty="0" smtClean="0"/>
              <a:t>;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967837" y="2093309"/>
            <a:ext cx="5320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subject</a:t>
            </a:r>
            <a:r>
              <a:rPr lang="fr-FR" sz="1400" dirty="0"/>
              <a:t> to </a:t>
            </a:r>
            <a:r>
              <a:rPr lang="fr-FR" sz="1400" dirty="0" err="1"/>
              <a:t>conforme_à_énoncé</a:t>
            </a:r>
            <a:r>
              <a:rPr lang="fr-FR" sz="1400" dirty="0"/>
              <a:t> {i in 1..4, j in 1..4: énoncé[</a:t>
            </a:r>
            <a:r>
              <a:rPr lang="fr-FR" sz="1400" dirty="0" err="1"/>
              <a:t>i,j</a:t>
            </a:r>
            <a:r>
              <a:rPr lang="fr-FR" sz="1400" dirty="0"/>
              <a:t>] &gt; 0}:</a:t>
            </a:r>
          </a:p>
          <a:p>
            <a:r>
              <a:rPr lang="fr-FR" sz="1400" dirty="0"/>
              <a:t>   X[</a:t>
            </a:r>
            <a:r>
              <a:rPr lang="fr-FR" sz="1400" dirty="0" err="1"/>
              <a:t>i,j</a:t>
            </a:r>
            <a:r>
              <a:rPr lang="fr-FR" sz="1400" dirty="0"/>
              <a:t>] = énoncé[</a:t>
            </a:r>
            <a:r>
              <a:rPr lang="fr-FR" sz="1400" dirty="0" err="1"/>
              <a:t>i,j</a:t>
            </a:r>
            <a:r>
              <a:rPr lang="fr-FR" sz="1400" dirty="0" smtClean="0"/>
              <a:t>];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0" y="2715280"/>
            <a:ext cx="5086350" cy="2085975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5472100" y="2808506"/>
            <a:ext cx="37545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subject </a:t>
            </a:r>
            <a:r>
              <a:rPr lang="en-US" sz="1400" dirty="0"/>
              <a:t>to </a:t>
            </a:r>
            <a:r>
              <a:rPr lang="en-US" sz="1400" dirty="0" err="1"/>
              <a:t>Ligne</a:t>
            </a:r>
            <a:r>
              <a:rPr lang="en-US" sz="1400" dirty="0"/>
              <a:t> {</a:t>
            </a:r>
            <a:r>
              <a:rPr lang="en-US" sz="1400" dirty="0" err="1"/>
              <a:t>i</a:t>
            </a:r>
            <a:r>
              <a:rPr lang="en-US" sz="1400" dirty="0"/>
              <a:t> in 1..4}:</a:t>
            </a:r>
          </a:p>
          <a:p>
            <a:r>
              <a:rPr lang="en-US" sz="1400" dirty="0"/>
              <a:t>   </a:t>
            </a:r>
            <a:r>
              <a:rPr lang="en-US" sz="1400" dirty="0" err="1"/>
              <a:t>alldiff</a:t>
            </a:r>
            <a:r>
              <a:rPr lang="en-US" sz="1400" dirty="0"/>
              <a:t> {j in 1..4} X[</a:t>
            </a:r>
            <a:r>
              <a:rPr lang="en-US" sz="1400" dirty="0" err="1"/>
              <a:t>i,j</a:t>
            </a:r>
            <a:r>
              <a:rPr lang="en-US" sz="1400" dirty="0" smtClean="0"/>
              <a:t>];</a:t>
            </a:r>
          </a:p>
          <a:p>
            <a:endParaRPr lang="en-US" sz="1400" dirty="0"/>
          </a:p>
          <a:p>
            <a:r>
              <a:rPr lang="en-US" sz="1400" dirty="0"/>
              <a:t>subject to </a:t>
            </a:r>
            <a:r>
              <a:rPr lang="en-US" sz="1400" dirty="0" err="1"/>
              <a:t>Colonne</a:t>
            </a:r>
            <a:r>
              <a:rPr lang="en-US" sz="1400" dirty="0"/>
              <a:t> {j in 1..4}:</a:t>
            </a:r>
          </a:p>
          <a:p>
            <a:r>
              <a:rPr lang="en-US" sz="1400" dirty="0"/>
              <a:t>   </a:t>
            </a:r>
            <a:r>
              <a:rPr lang="en-US" sz="1400" dirty="0" err="1"/>
              <a:t>alldiff</a:t>
            </a:r>
            <a:r>
              <a:rPr lang="en-US" sz="1400" dirty="0"/>
              <a:t> {</a:t>
            </a:r>
            <a:r>
              <a:rPr lang="en-US" sz="1400" dirty="0" err="1"/>
              <a:t>i</a:t>
            </a:r>
            <a:r>
              <a:rPr lang="en-US" sz="1400" dirty="0"/>
              <a:t> in 1..4} X[</a:t>
            </a:r>
            <a:r>
              <a:rPr lang="en-US" sz="1400" dirty="0" err="1"/>
              <a:t>i,j</a:t>
            </a:r>
            <a:r>
              <a:rPr lang="en-US" sz="1400" dirty="0" smtClean="0"/>
              <a:t>];</a:t>
            </a:r>
          </a:p>
          <a:p>
            <a:endParaRPr lang="en-US" sz="1400" dirty="0"/>
          </a:p>
          <a:p>
            <a:r>
              <a:rPr lang="en-US" sz="1400" dirty="0"/>
              <a:t>subject to </a:t>
            </a:r>
            <a:r>
              <a:rPr lang="en-US" sz="1400" dirty="0" err="1"/>
              <a:t>Carré</a:t>
            </a:r>
            <a:r>
              <a:rPr lang="en-US" sz="1400" dirty="0"/>
              <a:t> {I in 1..4 by 2, J in 1..4 by 2}:</a:t>
            </a:r>
          </a:p>
          <a:p>
            <a:r>
              <a:rPr lang="en-US" sz="1400" dirty="0"/>
              <a:t>   </a:t>
            </a:r>
            <a:r>
              <a:rPr lang="en-US" sz="1400" dirty="0" err="1"/>
              <a:t>alldiff</a:t>
            </a:r>
            <a:r>
              <a:rPr lang="en-US" sz="1400" dirty="0"/>
              <a:t> {</a:t>
            </a:r>
            <a:r>
              <a:rPr lang="en-US" sz="1400" dirty="0" err="1"/>
              <a:t>i</a:t>
            </a:r>
            <a:r>
              <a:rPr lang="en-US" sz="1400" dirty="0"/>
              <a:t> in I..I+1, j in J..J+1} X[</a:t>
            </a:r>
            <a:r>
              <a:rPr lang="en-US" sz="1400" dirty="0" err="1"/>
              <a:t>i,j</a:t>
            </a:r>
            <a:r>
              <a:rPr lang="en-US" sz="1400" dirty="0"/>
              <a:t>];</a:t>
            </a:r>
            <a:endParaRPr lang="sv-SE" sz="1400" dirty="0" smtClean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04" y="674334"/>
            <a:ext cx="1357356" cy="135735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43" y="3448468"/>
            <a:ext cx="1342470" cy="13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7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9" grpId="0" build="p" bldLvl="2"/>
      <p:bldP spid="1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Depuis 1997 : NEOS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530" y="0"/>
            <a:ext cx="3354978" cy="51435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65" y="15466"/>
            <a:ext cx="2641567" cy="4817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" y="669029"/>
            <a:ext cx="3086826" cy="41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Excel s’y met aussi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3" y="718728"/>
            <a:ext cx="8086725" cy="39052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024"/>
            <a:ext cx="8067675" cy="8858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196866"/>
            <a:ext cx="6264697" cy="22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8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Un peu d’histoire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1832 : le Commis-Voyageur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1937 : ‘</a:t>
            </a:r>
            <a:r>
              <a:rPr lang="fr-FR" dirty="0" err="1" smtClean="0"/>
              <a:t>operations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’ dans l’armée anglaise</a:t>
            </a:r>
          </a:p>
          <a:p>
            <a:r>
              <a:rPr lang="fr-FR" dirty="0" smtClean="0"/>
              <a:t>1947 : Dantzig invente le ‘simplexe’</a:t>
            </a:r>
          </a:p>
          <a:p>
            <a:pPr lvl="1"/>
            <a:r>
              <a:rPr lang="fr-FR" dirty="0" smtClean="0"/>
              <a:t>‘The top 10 </a:t>
            </a:r>
            <a:r>
              <a:rPr lang="fr-FR" dirty="0" err="1" smtClean="0"/>
              <a:t>algorithms</a:t>
            </a:r>
            <a:r>
              <a:rPr lang="fr-FR" dirty="0" smtClean="0"/>
              <a:t>’ (</a:t>
            </a:r>
            <a:r>
              <a:rPr lang="fr-FR" dirty="0" err="1" smtClean="0"/>
              <a:t>Computing</a:t>
            </a:r>
            <a:r>
              <a:rPr lang="fr-FR" dirty="0" smtClean="0"/>
              <a:t>, 2000)</a:t>
            </a:r>
          </a:p>
          <a:p>
            <a:pPr lvl="1"/>
            <a:r>
              <a:rPr lang="fr-FR" dirty="0" smtClean="0"/>
              <a:t>‘</a:t>
            </a:r>
            <a:r>
              <a:rPr lang="en-US" dirty="0"/>
              <a:t>The algorithm that runs the world</a:t>
            </a:r>
            <a:r>
              <a:rPr lang="fr-FR" dirty="0" smtClean="0"/>
              <a:t>’  (</a:t>
            </a:r>
            <a:r>
              <a:rPr lang="fr-FR" dirty="0" err="1" smtClean="0"/>
              <a:t>NewScientist</a:t>
            </a:r>
            <a:r>
              <a:rPr lang="fr-FR" dirty="0" smtClean="0"/>
              <a:t>, 2012)</a:t>
            </a:r>
          </a:p>
          <a:p>
            <a:pPr lvl="1"/>
            <a:r>
              <a:rPr lang="fr-FR" b="1" i="1" u="sng" dirty="0" smtClean="0">
                <a:solidFill>
                  <a:srgbClr val="FF0000"/>
                </a:solidFill>
              </a:rPr>
              <a:t>Remarquablement efficace en pratique</a:t>
            </a:r>
          </a:p>
          <a:p>
            <a:pPr lvl="1"/>
            <a:endParaRPr lang="fr-FR" dirty="0"/>
          </a:p>
          <a:p>
            <a:r>
              <a:rPr lang="fr-FR" dirty="0" smtClean="0"/>
              <a:t>1972 : Klee &amp; </a:t>
            </a:r>
            <a:r>
              <a:rPr lang="fr-FR" dirty="0" err="1" smtClean="0"/>
              <a:t>Minty</a:t>
            </a:r>
            <a:r>
              <a:rPr lang="fr-FR" dirty="0"/>
              <a:t> </a:t>
            </a:r>
            <a:r>
              <a:rPr lang="fr-FR" dirty="0" smtClean="0"/>
              <a:t>: le pire cas est exponentiel !</a:t>
            </a:r>
          </a:p>
          <a:p>
            <a:pPr lvl="1"/>
            <a:r>
              <a:rPr lang="fr-FR" dirty="0"/>
              <a:t>1972 : </a:t>
            </a:r>
            <a:r>
              <a:rPr lang="fr-FR" dirty="0" err="1" smtClean="0"/>
              <a:t>Karp</a:t>
            </a:r>
            <a:r>
              <a:rPr lang="fr-FR" dirty="0" smtClean="0"/>
              <a:t> </a:t>
            </a:r>
            <a:r>
              <a:rPr lang="fr-FR" dirty="0"/>
              <a:t>: la programmation entière est NP-complète</a:t>
            </a:r>
          </a:p>
          <a:p>
            <a:endParaRPr lang="fr-FR" dirty="0" smtClean="0"/>
          </a:p>
          <a:p>
            <a:r>
              <a:rPr lang="fr-FR" dirty="0" smtClean="0"/>
              <a:t>1974 : </a:t>
            </a:r>
            <a:r>
              <a:rPr lang="fr-FR" dirty="0" err="1" smtClean="0"/>
              <a:t>Kachiyan</a:t>
            </a:r>
            <a:r>
              <a:rPr lang="fr-FR" dirty="0"/>
              <a:t> </a:t>
            </a:r>
            <a:r>
              <a:rPr lang="fr-FR" dirty="0" smtClean="0"/>
              <a:t>: un autre </a:t>
            </a:r>
            <a:r>
              <a:rPr lang="fr-FR" dirty="0" err="1" smtClean="0"/>
              <a:t>algo</a:t>
            </a:r>
            <a:r>
              <a:rPr lang="fr-FR" dirty="0" smtClean="0"/>
              <a:t> pour LP est polynomial …</a:t>
            </a:r>
          </a:p>
          <a:p>
            <a:pPr lvl="1"/>
            <a:r>
              <a:rPr lang="fr-FR" dirty="0" smtClean="0"/>
              <a:t>… qui ne sera jamais utilisé : </a:t>
            </a:r>
            <a:r>
              <a:rPr lang="fr-FR" b="1" i="1" u="sng" dirty="0" smtClean="0">
                <a:solidFill>
                  <a:srgbClr val="FF0000"/>
                </a:solidFill>
              </a:rPr>
              <a:t>TROP LENT !</a:t>
            </a:r>
            <a:endParaRPr lang="fr-FR" b="1" i="1" u="sng" dirty="0">
              <a:solidFill>
                <a:srgbClr val="FF0000"/>
              </a:solidFill>
            </a:endParaRPr>
          </a:p>
          <a:p>
            <a:endParaRPr lang="fr-FR" dirty="0" smtClean="0"/>
          </a:p>
          <a:p>
            <a:r>
              <a:rPr lang="fr-FR" dirty="0" smtClean="0"/>
              <a:t>2020 : la consécration -;) : </a:t>
            </a:r>
            <a:r>
              <a:rPr lang="fr-FR" dirty="0" err="1" smtClean="0"/>
              <a:t>Pokemon</a:t>
            </a:r>
            <a:r>
              <a:rPr lang="fr-FR" dirty="0" smtClean="0"/>
              <a:t> Go!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289" y="0"/>
            <a:ext cx="1560031" cy="24119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24" y="9769"/>
            <a:ext cx="1621160" cy="24022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894" y="49068"/>
            <a:ext cx="2845247" cy="147856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33" y="2451359"/>
            <a:ext cx="3349352" cy="23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2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2340" y="3731346"/>
            <a:ext cx="3924746" cy="802679"/>
          </a:xfrm>
        </p:spPr>
        <p:txBody>
          <a:bodyPr/>
          <a:lstStyle/>
          <a:p>
            <a:r>
              <a:rPr lang="fr-FR" dirty="0" smtClean="0"/>
              <a:t>Passer à l’</a:t>
            </a:r>
            <a:r>
              <a:rPr lang="fr-FR" dirty="0" err="1" smtClean="0"/>
              <a:t>echelle</a:t>
            </a:r>
            <a:r>
              <a:rPr lang="fr-FR" dirty="0" smtClean="0"/>
              <a:t> (ou pas)</a:t>
            </a:r>
          </a:p>
          <a:p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exponentiel : </a:t>
            </a:r>
            <a:r>
              <a:rPr lang="fr-FR" i="1" u="sng" dirty="0" smtClean="0">
                <a:solidFill>
                  <a:srgbClr val="FF0000"/>
                </a:solidFill>
              </a:rPr>
              <a:t>AVOIR DE LA MARGE</a:t>
            </a:r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thumb/6/64/Exponential.svg/1280px-Exponenti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49" y="15466"/>
            <a:ext cx="4606755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" y="905703"/>
            <a:ext cx="4020381" cy="23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45968">
            <a:off x="-74516" y="1600799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Fake</a:t>
            </a:r>
            <a:r>
              <a:rPr lang="fr-FR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News !</a:t>
            </a:r>
            <a:endParaRPr lang="fr-F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896036" y="2859782"/>
            <a:ext cx="1692188" cy="72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076056" y="4083918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Si la ‘vraie vie’ est là 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Flèche vers le haut 5"/>
          <p:cNvSpPr/>
          <p:nvPr/>
        </p:nvSpPr>
        <p:spPr>
          <a:xfrm>
            <a:off x="5652120" y="3609688"/>
            <a:ext cx="180020" cy="430245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8132061">
            <a:off x="8483822" y="1149617"/>
            <a:ext cx="147630" cy="421543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242666" y="7786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DANGER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92633" y="1346860"/>
            <a:ext cx="446101" cy="47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654969" y="1134440"/>
            <a:ext cx="238206" cy="68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3" grpId="0" animBg="1"/>
      <p:bldP spid="4" grpId="0"/>
      <p:bldP spid="6" grpId="0" animBg="1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Props1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BB7B86-1A6B-4396-82CD-495CB7635E87}">
  <ds:schemaRefs>
    <ds:schemaRef ds:uri="http://schemas.microsoft.com/office/2006/documentManagement/types"/>
    <ds:schemaRef ds:uri="http://purl.org/dc/elements/1.1/"/>
    <ds:schemaRef ds:uri="594212a7-a8eb-497d-bd6b-0e3a174923ee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schemas.microsoft.com/sharepoint/v3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1774</Words>
  <Application>Microsoft Office PowerPoint</Application>
  <PresentationFormat>Affichage à l'écran (16:9)</PresentationFormat>
  <Paragraphs>328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Arial</vt:lpstr>
      <vt:lpstr>Arial Black</vt:lpstr>
      <vt:lpstr>Calibri</vt:lpstr>
      <vt:lpstr>Chiller</vt:lpstr>
      <vt:lpstr>MT Extra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‘Force Brute’ et ‘complexité asymptotique’</vt:lpstr>
      <vt:lpstr>‘polynomial’ vs. ‘exponentiel’ (1/3)</vt:lpstr>
      <vt:lpstr>‘polynomial’ vs. ‘exponentiel’ (2/3)</vt:lpstr>
      <vt:lpstr>Le travail c’est la santé, rien faire c’est la conserver …</vt:lpstr>
      <vt:lpstr>Depuis 1997 : NEOS</vt:lpstr>
      <vt:lpstr>Excel s’y met aussi</vt:lpstr>
      <vt:lpstr>Un peu d’histoire</vt:lpstr>
      <vt:lpstr>‘polynomial’ vs. ‘exponentiel’ (3/3)</vt:lpstr>
      <vt:lpstr>Sudoku via la SMTLIB</vt:lpstr>
      <vt:lpstr>Histoire de la SMTLIB</vt:lpstr>
      <vt:lpstr>Sudoku via Simulink</vt:lpstr>
      <vt:lpstr>Réseaux de neurones</vt:lpstr>
      <vt:lpstr>Réseau de neurones : « Adversarial attack » (1/4)</vt:lpstr>
      <vt:lpstr>Réseau de neurones : « Adversarial attack » (2/4)</vt:lpstr>
      <vt:lpstr>Réseau de neurones : « Adversarial attack » (3/4)</vt:lpstr>
      <vt:lpstr>Réseau de neurones : « Adversarial attack » (4/4)</vt:lpstr>
      <vt:lpstr>Die hard (1/3)</vt:lpstr>
      <vt:lpstr>Die hard (2/3)</vt:lpstr>
      <vt:lpstr>Die hard (3/3) ?</vt:lpstr>
      <vt:lpstr>Needham-Schroeder-Lowe (1/4)</vt:lpstr>
      <vt:lpstr>Needham-Schroeder-Lowe (2/4)</vt:lpstr>
      <vt:lpstr>Needham-Schroeder-Lowe (3/4)</vt:lpstr>
      <vt:lpstr>Needham-Schroeder-Lowe (4/4)</vt:lpstr>
      <vt:lpstr>Des applications très diverses</vt:lpstr>
      <vt:lpstr>Et le million dans tout ça ?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559</cp:revision>
  <cp:lastPrinted>2020-11-05T13:05:09Z</cp:lastPrinted>
  <dcterms:created xsi:type="dcterms:W3CDTF">2013-07-26T07:27:45Z</dcterms:created>
  <dcterms:modified xsi:type="dcterms:W3CDTF">2020-11-05T13:35:53Z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